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18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2A0F989-0C55-409D-95FF-2AD6CE40E56C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BD9095C-BC0F-4536-A1BC-F5FB41B7342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43001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 smtClean="0"/>
          </a:p>
        </p:txBody>
      </p:sp>
      <p:sp>
        <p:nvSpPr>
          <p:cNvPr id="1331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33CE41-61D6-4683-A433-D72DEA6BBBDE}" type="slidenum">
              <a:rPr lang="fi-FI" altLang="fi-FI" smtClean="0"/>
              <a:pPr eaLnBrk="1" hangingPunct="1">
                <a:spcBef>
                  <a:spcPct val="0"/>
                </a:spcBef>
              </a:pPr>
              <a:t>1</a:t>
            </a:fld>
            <a:endParaRPr lang="fi-FI" altLang="fi-F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 smtClean="0"/>
          </a:p>
        </p:txBody>
      </p:sp>
      <p:sp>
        <p:nvSpPr>
          <p:cNvPr id="14340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236D8B-62B0-4340-875C-7EC2EFB8A2B0}" type="slidenum">
              <a:rPr lang="fi-FI" altLang="fi-FI" smtClean="0"/>
              <a:pPr eaLnBrk="1" hangingPunct="1">
                <a:spcBef>
                  <a:spcPct val="0"/>
                </a:spcBef>
              </a:pPr>
              <a:t>6</a:t>
            </a:fld>
            <a:endParaRPr lang="fi-FI" altLang="fi-F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9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CBEF-ED53-42FB-9D71-2DDAC8ACCE26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056C7-82B2-48FD-AF8D-0719D3E78D8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9891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480C9-8C10-4590-B0BB-6B9E29035465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7731-25F0-447C-BC7D-F28B2461CF5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2186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43ECD-086F-427C-8A28-63BB465063AC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8DD8D-CEB0-4306-8393-CDA91F9974E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4852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B760-DAF2-49FD-AA3C-576DD74A15A1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ED901-A61D-4B02-914B-F31B7BA034E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696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9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A026B-25D2-4EE3-ABBE-D28C6A34CE61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1AD96-7D5F-46BD-B0DF-04433251302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0462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C4EA9-1170-4605-AEFF-7A46DDEFF20F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9DF88-0E95-4D57-B9F2-9CE14B2C808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8161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42FC4-96D7-4FD8-A284-61B072B91D02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E6EC0-AD40-48DB-8C64-537FBEC9972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655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C2F18-CC91-4872-BAD6-231B1A60BBFF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DDC37-BAA6-4D83-99B6-29C25FFC0D4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8772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0B63-8365-4EBD-8DC8-DA37FE8DDF4E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79409-6D1F-4B1E-AE58-08FB83E5170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8230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9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E51B-4B14-49A7-91DA-AA86AA99761D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1D8D71-C4D5-428F-930C-37C0CB38D55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9636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BB4E1-D474-4D45-98D9-7E5567AE6D15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2FB52-A80D-4C5B-9D53-7F94B24867E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6005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E15AF09-447D-4A74-9258-52F86637D03B}" type="datetimeFigureOut">
              <a:rPr lang="fi-FI" altLang="fi-FI"/>
              <a:pPr>
                <a:defRPr/>
              </a:pPr>
              <a:t>12.8.2014</a:t>
            </a:fld>
            <a:endParaRPr lang="fi-FI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6A4A7C-8A4B-4243-8DD2-D4D30A0F11B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ssi.helsinki.fi/index.php?page=peruskoulun-oppilaskunta" TargetMode="External"/><Relationship Id="rId2" Type="http://schemas.openxmlformats.org/officeDocument/2006/relationships/hyperlink" Target="http://www.norssi.helsinki.fi/home/oppilaskunta/peruskoul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14375" y="476250"/>
            <a:ext cx="7772400" cy="4897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fi-FI" sz="3600" b="1" dirty="0" smtClean="0"/>
              <a:t/>
            </a:r>
            <a:br>
              <a:rPr lang="fi-FI" altLang="fi-FI" sz="3600" b="1" dirty="0" smtClean="0"/>
            </a:br>
            <a:r>
              <a:rPr lang="fi-FI" altLang="fi-FI" sz="2400" dirty="0" smtClean="0">
                <a:latin typeface="Calibri" panose="020F0502020204030204" pitchFamily="34" charset="0"/>
              </a:rPr>
              <a:t>Oletko kiinnostunut vaikuttamisesta?</a:t>
            </a:r>
            <a:br>
              <a:rPr lang="fi-FI" altLang="fi-FI" sz="2400" dirty="0" smtClean="0">
                <a:latin typeface="Calibri" panose="020F0502020204030204" pitchFamily="34" charset="0"/>
              </a:rPr>
            </a:br>
            <a:r>
              <a:rPr lang="fi-FI" altLang="fi-FI" sz="2400" dirty="0" smtClean="0">
                <a:latin typeface="Calibri" panose="020F0502020204030204" pitchFamily="34" charset="0"/>
              </a:rPr>
              <a:t> </a:t>
            </a:r>
            <a:br>
              <a:rPr lang="fi-FI" altLang="fi-FI" sz="2400" dirty="0" smtClean="0">
                <a:latin typeface="Calibri" panose="020F0502020204030204" pitchFamily="34" charset="0"/>
              </a:rPr>
            </a:br>
            <a:r>
              <a:rPr lang="fi-FI" altLang="fi-FI" sz="2400" dirty="0" smtClean="0">
                <a:latin typeface="Calibri" panose="020F0502020204030204" pitchFamily="34" charset="0"/>
              </a:rPr>
              <a:t>Haluatko edistää oppilaiden asioita koulussa?</a:t>
            </a:r>
            <a:br>
              <a:rPr lang="fi-FI" altLang="fi-FI" sz="2400" dirty="0" smtClean="0">
                <a:latin typeface="Calibri" panose="020F0502020204030204" pitchFamily="34" charset="0"/>
              </a:rPr>
            </a:br>
            <a:r>
              <a:rPr lang="fi-FI" altLang="fi-FI" sz="2400" dirty="0" smtClean="0">
                <a:latin typeface="Calibri" panose="020F0502020204030204" pitchFamily="34" charset="0"/>
              </a:rPr>
              <a:t/>
            </a:r>
            <a:br>
              <a:rPr lang="fi-FI" altLang="fi-FI" sz="2400" dirty="0" smtClean="0">
                <a:latin typeface="Calibri" panose="020F0502020204030204" pitchFamily="34" charset="0"/>
              </a:rPr>
            </a:br>
            <a:r>
              <a:rPr lang="fi-FI" altLang="fi-FI" sz="2400" dirty="0" smtClean="0">
                <a:latin typeface="Calibri" panose="020F0502020204030204" pitchFamily="34" charset="0"/>
              </a:rPr>
              <a:t> Tahdotko tehdä yhteistyötä eri tahojen kanssa? </a:t>
            </a:r>
            <a:br>
              <a:rPr lang="fi-FI" altLang="fi-FI" sz="2400" dirty="0" smtClean="0">
                <a:latin typeface="Calibri" panose="020F0502020204030204" pitchFamily="34" charset="0"/>
              </a:rPr>
            </a:br>
            <a:r>
              <a:rPr lang="fi-FI" altLang="fi-FI" sz="2400" dirty="0" smtClean="0"/>
              <a:t/>
            </a:r>
            <a:br>
              <a:rPr lang="fi-FI" altLang="fi-FI" sz="2400" dirty="0" smtClean="0"/>
            </a:br>
            <a:r>
              <a:rPr lang="fi-FI" altLang="fi-FI" sz="2900" dirty="0" smtClean="0"/>
              <a:t/>
            </a:r>
            <a:br>
              <a:rPr lang="fi-FI" altLang="fi-FI" sz="2900" dirty="0" smtClean="0"/>
            </a:br>
            <a:r>
              <a:rPr lang="fi-FI" altLang="fi-FI" sz="2900" b="1" dirty="0" smtClean="0"/>
              <a:t> </a:t>
            </a:r>
            <a:r>
              <a:rPr lang="fi-FI" altLang="fi-FI" sz="4000" b="1" dirty="0" smtClean="0">
                <a:latin typeface="Chiller" pitchFamily="82" charset="0"/>
              </a:rPr>
              <a:t>Nyt siihen on mahdollisuus: </a:t>
            </a:r>
            <a:br>
              <a:rPr lang="fi-FI" altLang="fi-FI" sz="4000" b="1" dirty="0" smtClean="0">
                <a:latin typeface="Chiller" pitchFamily="82" charset="0"/>
              </a:rPr>
            </a:br>
            <a:r>
              <a:rPr lang="fi-FI" altLang="fi-FI" sz="4000" b="1" dirty="0" smtClean="0">
                <a:latin typeface="Chiller" pitchFamily="82" charset="0"/>
              </a:rPr>
              <a:t>Norssin peruskoulun uusi oppilaskunnan hallitus muodostetaan! </a:t>
            </a:r>
            <a:br>
              <a:rPr lang="fi-FI" altLang="fi-FI" sz="4000" b="1" dirty="0" smtClean="0">
                <a:latin typeface="Chiller" pitchFamily="82" charset="0"/>
              </a:rPr>
            </a:br>
            <a:endParaRPr lang="fi-FI" altLang="fi-FI" sz="3600" b="1" dirty="0" smtClean="0">
              <a:latin typeface="Chiller" pitchFamily="82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3663"/>
          </a:xfrm>
        </p:spPr>
        <p:txBody>
          <a:bodyPr rtlCol="0"/>
          <a:lstStyle/>
          <a:p>
            <a:pPr eaLnBrk="1" fontAlgn="auto" hangingPunct="1">
              <a:lnSpc>
                <a:spcPct val="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fi-FI" altLang="fi-FI" sz="4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fi-FI" sz="3200" b="1" dirty="0" smtClean="0">
                <a:latin typeface="Calibri" panose="020F0502020204030204" pitchFamily="34" charset="0"/>
              </a:rPr>
              <a:t>Mikä on oppilaskunnan hallitus?</a:t>
            </a:r>
          </a:p>
        </p:txBody>
      </p:sp>
      <p:sp>
        <p:nvSpPr>
          <p:cNvPr id="7171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i-FI" altLang="fi-FI" smtClean="0"/>
          </a:p>
          <a:p>
            <a:pPr eaLnBrk="1" hangingPunct="1"/>
            <a:r>
              <a:rPr lang="fi-FI" altLang="fi-FI" sz="1800" smtClean="0">
                <a:latin typeface="Calibri" pitchFamily="34" charset="0"/>
              </a:rPr>
              <a:t>OPPILASKUNTA = </a:t>
            </a:r>
            <a:r>
              <a:rPr lang="fi-FI" altLang="fi-FI" sz="1800" b="0" smtClean="0">
                <a:latin typeface="Calibri" pitchFamily="34" charset="0"/>
              </a:rPr>
              <a:t>kaikki Norssin peruskoulun oppilaat</a:t>
            </a:r>
          </a:p>
          <a:p>
            <a:pPr eaLnBrk="1" hangingPunct="1"/>
            <a:endParaRPr lang="fi-FI" altLang="fi-FI" sz="1800" smtClean="0">
              <a:latin typeface="Calibri" pitchFamily="34" charset="0"/>
            </a:endParaRPr>
          </a:p>
          <a:p>
            <a:pPr eaLnBrk="1" hangingPunct="1"/>
            <a:r>
              <a:rPr lang="fi-FI" altLang="fi-FI" sz="1800" smtClean="0">
                <a:latin typeface="Calibri" pitchFamily="34" charset="0"/>
              </a:rPr>
              <a:t>OPPILASKUNNANA HALLITUS = </a:t>
            </a:r>
            <a:r>
              <a:rPr lang="fi-FI" altLang="fi-FI" sz="1800" b="0" smtClean="0">
                <a:latin typeface="Calibri" pitchFamily="34" charset="0"/>
              </a:rPr>
              <a:t>koko oppilaskuntaa edustava joukko oppilaita </a:t>
            </a:r>
          </a:p>
          <a:p>
            <a:pPr lvl="2" eaLnBrk="1" hangingPunct="1"/>
            <a:r>
              <a:rPr lang="fi-FI" altLang="fi-FI" sz="1800" smtClean="0">
                <a:latin typeface="Calibri" pitchFamily="34" charset="0"/>
              </a:rPr>
              <a:t>jokaiselta luokalta valintaan ainakin yksi oppilas hallitukseen</a:t>
            </a:r>
          </a:p>
          <a:p>
            <a:pPr lvl="2" eaLnBrk="1" hangingPunct="1"/>
            <a:r>
              <a:rPr lang="fi-FI" altLang="fi-FI" sz="1800" smtClean="0">
                <a:latin typeface="Calibri" pitchFamily="34" charset="0"/>
              </a:rPr>
              <a:t>jokaisen luokan ääni kuuluu hallituksessa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b="1" dirty="0" smtClean="0">
                <a:latin typeface="Calibri" panose="020F0502020204030204" pitchFamily="34" charset="0"/>
              </a:rPr>
              <a:t>Mitä oppilaskunnan hallitus tekee?</a:t>
            </a:r>
          </a:p>
        </p:txBody>
      </p:sp>
      <p:sp>
        <p:nvSpPr>
          <p:cNvPr id="4099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800" b="0" dirty="0" smtClean="0">
                <a:latin typeface="Calibri" panose="020F0502020204030204" pitchFamily="34" charset="0"/>
              </a:rPr>
              <a:t>toimii linkkinä opettajien ja oppilaiden välillä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800" b="0" dirty="0" smtClean="0">
                <a:latin typeface="Calibri" panose="020F0502020204030204" pitchFamily="34" charset="0"/>
              </a:rPr>
              <a:t>koordinoi oppilaskunnan toimintaa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800" b="0" dirty="0" smtClean="0">
                <a:latin typeface="Calibri" panose="020F0502020204030204" pitchFamily="34" charset="0"/>
              </a:rPr>
              <a:t>ideoi erilaisia kouluun liittyviä ehdotuksia ja tekee niistä esityksiä esim. opettajille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800" b="0" dirty="0" smtClean="0">
                <a:latin typeface="Calibri" panose="020F0502020204030204" pitchFamily="34" charset="0"/>
              </a:rPr>
              <a:t>kehittää oppilaiden vaikutusmahdollisuuksia  koulussa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800" b="0" dirty="0" smtClean="0">
                <a:latin typeface="Calibri" panose="020F0502020204030204" pitchFamily="34" charset="0"/>
              </a:rPr>
              <a:t>toimii yhteishengen puolesta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altLang="fi-FI" b="0" dirty="0" smtClean="0">
                <a:latin typeface="Calibri" panose="020F0502020204030204" pitchFamily="34" charset="0"/>
              </a:rPr>
              <a:t>					</a:t>
            </a:r>
            <a:r>
              <a:rPr lang="fi-FI" altLang="fi-FI" sz="3600" b="0" dirty="0" smtClean="0">
                <a:latin typeface="Calibri" panose="020F0502020204030204" pitchFamily="34" charset="0"/>
              </a:rPr>
              <a:t>Siis käytännössä…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fi-FI" b="1" dirty="0" smtClean="0">
                <a:latin typeface="Calibri" panose="020F0502020204030204" pitchFamily="34" charset="0"/>
              </a:rPr>
              <a:t>Oppilaskunnan hallituksen toimintaa:</a:t>
            </a:r>
          </a:p>
        </p:txBody>
      </p:sp>
      <p:sp>
        <p:nvSpPr>
          <p:cNvPr id="512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400" b="0" dirty="0" smtClean="0">
                <a:latin typeface="Calibri" panose="020F0502020204030204" pitchFamily="34" charset="0"/>
              </a:rPr>
              <a:t>Hallituksen jäsenenä pääset mukaan vaikuttamaan koulun päätösten tekemiseen. Tuo omat ja muiden ideat esille hallituksen kokouksissa!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400" b="0" dirty="0">
                <a:latin typeface="Calibri" panose="020F0502020204030204" pitchFamily="34" charset="0"/>
              </a:rPr>
              <a:t>O</a:t>
            </a:r>
            <a:r>
              <a:rPr lang="fi-FI" altLang="fi-FI" sz="2400" b="0" dirty="0" smtClean="0">
                <a:latin typeface="Calibri" panose="020F0502020204030204" pitchFamily="34" charset="0"/>
              </a:rPr>
              <a:t>ppilaskunnan hallitus kokoontuu säännöllisesti kokouksiin, joissa käsitellään ajankohtaisia, oppilaita koskettavia asioita.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400" b="0" dirty="0">
                <a:latin typeface="Calibri" panose="020F0502020204030204" pitchFamily="34" charset="0"/>
              </a:rPr>
              <a:t>H</a:t>
            </a:r>
            <a:r>
              <a:rPr lang="fi-FI" altLang="fi-FI" sz="2400" b="0" dirty="0" smtClean="0">
                <a:latin typeface="Calibri" panose="020F0502020204030204" pitchFamily="34" charset="0"/>
              </a:rPr>
              <a:t>allitus osallistuu päivänavausten sekä erilaisten juhla- ja teemapäivien (esim. taksvärkki, ystävänpäivä, Norssin päivä) suunnitteluun ja toteutukseen.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2400" b="0" dirty="0">
                <a:latin typeface="Calibri" panose="020F0502020204030204" pitchFamily="34" charset="0"/>
              </a:rPr>
              <a:t>P</a:t>
            </a:r>
            <a:r>
              <a:rPr lang="fi-FI" altLang="fi-FI" sz="2400" b="0" dirty="0" smtClean="0">
                <a:latin typeface="Calibri" panose="020F0502020204030204" pitchFamily="34" charset="0"/>
              </a:rPr>
              <a:t>eruskoulun oppilaskunnan hallitus tekee yhteistyötä lukion oppilaskunnan hallituksen kanssa.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3200" b="1" dirty="0" smtClean="0">
                <a:latin typeface="Calibri" panose="020F0502020204030204" pitchFamily="34" charset="0"/>
              </a:rPr>
              <a:t>Oppilaskunnan hallitus</a:t>
            </a:r>
            <a:br>
              <a:rPr lang="fi-FI" sz="3200" b="1" dirty="0" smtClean="0">
                <a:latin typeface="Calibri" panose="020F0502020204030204" pitchFamily="34" charset="0"/>
              </a:rPr>
            </a:br>
            <a:r>
              <a:rPr lang="fi-FI" sz="3200" b="1" dirty="0" smtClean="0">
                <a:latin typeface="Calibri" panose="020F0502020204030204" pitchFamily="34" charset="0"/>
              </a:rPr>
              <a:t>koulun kotisivuilla:</a:t>
            </a:r>
          </a:p>
        </p:txBody>
      </p:sp>
      <p:sp>
        <p:nvSpPr>
          <p:cNvPr id="1024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i-FI" altLang="fi-FI" sz="2400" smtClean="0">
              <a:hlinkClick r:id="rId2"/>
            </a:endParaRPr>
          </a:p>
          <a:p>
            <a:pPr eaLnBrk="1" hangingPunct="1"/>
            <a:endParaRPr lang="fi-FI" altLang="fi-FI" sz="2000" smtClean="0">
              <a:hlinkClick r:id="rId3"/>
            </a:endParaRPr>
          </a:p>
          <a:p>
            <a:pPr eaLnBrk="1" hangingPunct="1"/>
            <a:r>
              <a:rPr lang="fi-FI" altLang="fi-FI" sz="2000" smtClean="0">
                <a:hlinkClick r:id="rId3"/>
              </a:rPr>
              <a:t>http://www.norssi.helsinki.fi/index.php?page=peruskoulun-oppilaskunta</a:t>
            </a:r>
            <a:endParaRPr lang="fi-FI" altLang="fi-FI" sz="2000" smtClean="0"/>
          </a:p>
          <a:p>
            <a:pPr eaLnBrk="1" hangingPunct="1"/>
            <a:endParaRPr lang="fi-FI" altLang="fi-FI" smtClean="0"/>
          </a:p>
          <a:p>
            <a:pPr eaLnBrk="1" hangingPunct="1"/>
            <a:endParaRPr lang="fi-FI" alt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fi-FI" sz="3600" b="1" dirty="0" smtClean="0">
                <a:latin typeface="Calibri" panose="020F0502020204030204" pitchFamily="34" charset="0"/>
              </a:rPr>
              <a:t>Uuden hallituksen muodostaminen: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750" y="1268413"/>
            <a:ext cx="8135938" cy="4737100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i-FI" altLang="fi-FI" sz="2000" b="0" dirty="0" smtClean="0">
                <a:latin typeface="Calibri" panose="020F0502020204030204" pitchFamily="34" charset="0"/>
              </a:rPr>
              <a:t>Oppilaskunnan hallitus muodostetaan siten, että jokaiselta luokalta valitaan yksi edustaja ja mielellään hänelle varajäsen. Joka luokalta hallituksessa voi siis olla kaksi jäsentä.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i-FI" altLang="fi-FI" sz="2000" b="0" dirty="0" smtClean="0">
                <a:latin typeface="Calibri" panose="020F0502020204030204" pitchFamily="34" charset="0"/>
              </a:rPr>
              <a:t>Valinta voi tapahtua äänestämällä tai muulla demokraattisella tavalla.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i-FI" altLang="fi-FI" sz="2000" b="0" dirty="0" smtClean="0">
                <a:latin typeface="Calibri" panose="020F0502020204030204" pitchFamily="34" charset="0"/>
              </a:rPr>
              <a:t>Luokanohjaaja ilmoittaa valittujen oppilaiden nimet, sähköpostiosoitteet ja puhelinnumerot viimeistään keskiviikkona 20.9. Vesa </a:t>
            </a:r>
            <a:r>
              <a:rPr lang="fi-FI" altLang="fi-FI" sz="2000" b="0" dirty="0" err="1" smtClean="0">
                <a:latin typeface="Calibri" panose="020F0502020204030204" pitchFamily="34" charset="0"/>
              </a:rPr>
              <a:t>Åhsille/Elina</a:t>
            </a:r>
            <a:r>
              <a:rPr lang="fi-FI" altLang="fi-FI" sz="2000" b="0" dirty="0" smtClean="0">
                <a:latin typeface="Calibri" panose="020F0502020204030204" pitchFamily="34" charset="0"/>
              </a:rPr>
              <a:t> Mantereelle.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i-FI" altLang="fi-FI" sz="2000" b="0" dirty="0" smtClean="0">
                <a:latin typeface="Calibri" panose="020F0502020204030204" pitchFamily="34" charset="0"/>
              </a:rPr>
              <a:t>Hallituksen ensimmäinen kokous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altLang="fi-FI" sz="2000" b="0" dirty="0">
                <a:latin typeface="Calibri" panose="020F0502020204030204" pitchFamily="34" charset="0"/>
              </a:rPr>
              <a:t>	</a:t>
            </a:r>
            <a:r>
              <a:rPr lang="fi-FI" altLang="fi-FI" sz="2000" b="0" dirty="0" smtClean="0">
                <a:latin typeface="Calibri" panose="020F0502020204030204" pitchFamily="34" charset="0"/>
              </a:rPr>
              <a:t>	</a:t>
            </a:r>
            <a:r>
              <a:rPr lang="fi-FI" altLang="fi-FI" sz="2000" dirty="0" smtClean="0">
                <a:latin typeface="Calibri" panose="020F0502020204030204" pitchFamily="34" charset="0"/>
              </a:rPr>
              <a:t>torstaina 21.9. klo </a:t>
            </a:r>
            <a:r>
              <a:rPr lang="fi-FI" altLang="fi-FI" sz="2000" smtClean="0">
                <a:latin typeface="Calibri" panose="020F0502020204030204" pitchFamily="34" charset="0"/>
              </a:rPr>
              <a:t>11.35 luokka B204</a:t>
            </a:r>
            <a:endParaRPr lang="fi-FI" altLang="fi-FI" sz="2000" dirty="0" smtClean="0">
              <a:latin typeface="Calibri" panose="020F0502020204030204" pitchFamily="34" charset="0"/>
            </a:endParaRP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fi-FI" altLang="fi-FI" sz="2000" b="0" dirty="0" smtClean="0">
              <a:latin typeface="Calibri" panose="020F0502020204030204" pitchFamily="34" charset="0"/>
            </a:endParaRP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altLang="fi-FI" sz="1900" b="0" u="sng" dirty="0" smtClean="0">
                <a:latin typeface="Calibri" panose="020F0502020204030204" pitchFamily="34" charset="0"/>
              </a:rPr>
              <a:t>Lisätietoja oppilaskuntatoimintaa ohjaavilta opettajilta: 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altLang="fi-FI" sz="2000" b="0" dirty="0" smtClean="0">
                <a:latin typeface="Calibri" panose="020F0502020204030204" pitchFamily="34" charset="0"/>
              </a:rPr>
              <a:t>	- </a:t>
            </a:r>
            <a:r>
              <a:rPr lang="fi-FI" altLang="fi-FI" sz="1900" b="0" dirty="0" smtClean="0">
                <a:latin typeface="Calibri" panose="020F0502020204030204" pitchFamily="34" charset="0"/>
              </a:rPr>
              <a:t>Vesa </a:t>
            </a:r>
            <a:r>
              <a:rPr lang="fi-FI" altLang="fi-FI" sz="1900" b="0" dirty="0" err="1" smtClean="0">
                <a:latin typeface="Calibri" panose="020F0502020204030204" pitchFamily="34" charset="0"/>
              </a:rPr>
              <a:t>Åhs</a:t>
            </a:r>
            <a:r>
              <a:rPr lang="fi-FI" altLang="fi-FI" sz="1900" b="0" dirty="0" smtClean="0">
                <a:latin typeface="Calibri" panose="020F0502020204030204" pitchFamily="34" charset="0"/>
              </a:rPr>
              <a:t> (</a:t>
            </a:r>
            <a:r>
              <a:rPr lang="fi-FI" altLang="fi-FI" sz="1900" b="0" dirty="0" err="1" smtClean="0">
                <a:latin typeface="Calibri" panose="020F0502020204030204" pitchFamily="34" charset="0"/>
              </a:rPr>
              <a:t>ÅHS</a:t>
            </a:r>
            <a:r>
              <a:rPr lang="fi-FI" altLang="fi-FI" sz="1900" b="0" dirty="0" smtClean="0">
                <a:latin typeface="Calibri" panose="020F0502020204030204" pitchFamily="34" charset="0"/>
              </a:rPr>
              <a:t>), uskonnon ja </a:t>
            </a:r>
            <a:r>
              <a:rPr lang="fi-FI" altLang="fi-FI" sz="1900" b="0" dirty="0" err="1" smtClean="0">
                <a:latin typeface="Calibri" panose="020F0502020204030204" pitchFamily="34" charset="0"/>
              </a:rPr>
              <a:t>et:n</a:t>
            </a:r>
            <a:r>
              <a:rPr lang="fi-FI" altLang="fi-FI" sz="1900" b="0" dirty="0" smtClean="0">
                <a:latin typeface="Calibri" panose="020F0502020204030204" pitchFamily="34" charset="0"/>
              </a:rPr>
              <a:t> ope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altLang="fi-FI" sz="1900" b="0" dirty="0" smtClean="0">
                <a:latin typeface="Calibri" panose="020F0502020204030204" pitchFamily="34" charset="0"/>
              </a:rPr>
              <a:t>	- Elina Mantere (MAN), matematiikan ja fysiikan ope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fi-FI" altLang="fi-FI" sz="2000" dirty="0" smtClean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altLang="fi-FI" sz="2000" dirty="0" smtClean="0"/>
              <a:t>		          </a:t>
            </a:r>
            <a:r>
              <a:rPr lang="fi-FI" altLang="fi-FI" sz="6000" dirty="0" smtClean="0">
                <a:latin typeface="Chiller" pitchFamily="82" charset="0"/>
              </a:rPr>
              <a:t>Tervetuloa mukaan!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93</TotalTime>
  <Words>197</Words>
  <Application>Microsoft Office PowerPoint</Application>
  <PresentationFormat>Näytössä katseltava diaesitys (4:3)</PresentationFormat>
  <Paragraphs>38</Paragraphs>
  <Slides>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4" baseType="lpstr">
      <vt:lpstr>Arial</vt:lpstr>
      <vt:lpstr>Franklin Gothic Medium</vt:lpstr>
      <vt:lpstr>Franklin Gothic Book</vt:lpstr>
      <vt:lpstr>Wingdings</vt:lpstr>
      <vt:lpstr>Calibri</vt:lpstr>
      <vt:lpstr>Chiller</vt:lpstr>
      <vt:lpstr>Tunga</vt:lpstr>
      <vt:lpstr>Angles</vt:lpstr>
      <vt:lpstr> Oletko kiinnostunut vaikuttamisesta?   Haluatko edistää oppilaiden asioita koulussa?   Tahdotko tehdä yhteistyötä eri tahojen kanssa?     Nyt siihen on mahdollisuus:  Norssin peruskoulun uusi oppilaskunnan hallitus muodostetaan!  </vt:lpstr>
      <vt:lpstr>Mikä on oppilaskunnan hallitus?</vt:lpstr>
      <vt:lpstr>Mitä oppilaskunnan hallitus tekee?</vt:lpstr>
      <vt:lpstr>Oppilaskunnan hallituksen toimintaa:</vt:lpstr>
      <vt:lpstr>Oppilaskunnan hallitus koulun kotisivuilla:</vt:lpstr>
      <vt:lpstr>Uuden hallituksen muodostaminen:</vt:lpstr>
    </vt:vector>
  </TitlesOfParts>
  <Company>Helsingin normaalilyseo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Norssin peruskoulun oppilaskunnan hallitus muodostetaan jälleen!</dc:title>
  <dc:creator>saha</dc:creator>
  <cp:lastModifiedBy>Timo Kärkkäinen</cp:lastModifiedBy>
  <cp:revision>30</cp:revision>
  <dcterms:created xsi:type="dcterms:W3CDTF">2010-08-14T14:39:45Z</dcterms:created>
  <dcterms:modified xsi:type="dcterms:W3CDTF">2014-08-12T21:02:50Z</dcterms:modified>
</cp:coreProperties>
</file>